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73" r:id="rId3"/>
    <p:sldId id="287" r:id="rId4"/>
    <p:sldId id="263" r:id="rId5"/>
    <p:sldId id="264" r:id="rId6"/>
    <p:sldId id="288" r:id="rId7"/>
    <p:sldId id="289" r:id="rId8"/>
    <p:sldId id="290" r:id="rId9"/>
    <p:sldId id="291" r:id="rId10"/>
    <p:sldId id="265" r:id="rId11"/>
    <p:sldId id="275" r:id="rId12"/>
    <p:sldId id="285" r:id="rId13"/>
    <p:sldId id="270" r:id="rId14"/>
    <p:sldId id="292" r:id="rId15"/>
    <p:sldId id="293" r:id="rId16"/>
    <p:sldId id="294"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47" autoAdjust="0"/>
    <p:restoredTop sz="94660"/>
  </p:normalViewPr>
  <p:slideViewPr>
    <p:cSldViewPr showGuides="1">
      <p:cViewPr varScale="1">
        <p:scale>
          <a:sx n="92" d="100"/>
          <a:sy n="92" d="100"/>
        </p:scale>
        <p:origin x="1338" y="102"/>
      </p:cViewPr>
      <p:guideLst>
        <p:guide orient="horz" pos="709"/>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9143999" cy="4542287"/>
          </a:xfrm>
          <a:prstGeom prst="rect">
            <a:avLst/>
          </a:prstGeom>
        </p:spPr>
      </p:pic>
      <p:sp>
        <p:nvSpPr>
          <p:cNvPr id="5" name="矩形 4"/>
          <p:cNvSpPr/>
          <p:nvPr>
            <p:custDataLst>
              <p:tags r:id="rId4"/>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8"/>
            </p:custDataLst>
          </p:nvPr>
        </p:nvSpPr>
        <p:spPr>
          <a:xfrm>
            <a:off x="5000625" y="4614350"/>
            <a:ext cx="4076700" cy="1053581"/>
          </a:xfrm>
          <a:noFill/>
        </p:spPr>
        <p:txBody>
          <a:bodyPr anchor="b">
            <a:normAutofit/>
          </a:bodyPr>
          <a:lstStyle>
            <a:lvl1pPr algn="r">
              <a:defRPr sz="36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5000625" y="5739996"/>
            <a:ext cx="4076700" cy="504000"/>
          </a:xfrm>
          <a:noFill/>
        </p:spPr>
        <p:txBody>
          <a:bodyPr>
            <a:normAutofit/>
          </a:bodyPr>
          <a:lstStyle>
            <a:lvl1pPr marL="0" indent="0" algn="r">
              <a:buNone/>
              <a:defRPr sz="1800">
                <a:solidFill>
                  <a:srgbClr val="000000"/>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9143999" cy="4542287"/>
          </a:xfrm>
          <a:prstGeom prst="rect">
            <a:avLst/>
          </a:prstGeom>
        </p:spPr>
      </p:pic>
      <p:sp>
        <p:nvSpPr>
          <p:cNvPr id="5" name="矩形 4"/>
          <p:cNvSpPr/>
          <p:nvPr>
            <p:custDataLst>
              <p:tags r:id="rId4"/>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5"/>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6"/>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7"/>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8"/>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5572124" y="5540698"/>
            <a:ext cx="3319358" cy="691347"/>
          </a:xfrm>
        </p:spPr>
        <p:txBody>
          <a:bodyPr>
            <a:normAutofit/>
          </a:bodyPr>
          <a:lstStyle>
            <a:lvl1pPr marL="0" indent="0" algn="r">
              <a:buNone/>
              <a:defRPr sz="2400">
                <a:solidFill>
                  <a:srgbClr val="2747BE"/>
                </a:solidFill>
              </a:defRPr>
            </a:lvl1pPr>
            <a:lvl2pPr marL="3429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3"/>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4"/>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256801" y="3503613"/>
            <a:ext cx="4098630" cy="1058408"/>
          </a:xfrm>
        </p:spPr>
        <p:txBody>
          <a:bodyPr rIns="63500">
            <a:noAutofit/>
          </a:bodyPr>
          <a:lstStyle>
            <a:lvl1pPr algn="r">
              <a:defRPr sz="36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256831" y="2383625"/>
            <a:ext cx="4098600" cy="356400"/>
          </a:xfrm>
        </p:spPr>
        <p:txBody>
          <a:bodyPr anchor="b"/>
          <a:lstStyle>
            <a:lvl1pPr marL="0" indent="0" algn="r">
              <a:buNone/>
              <a:defRPr>
                <a:solidFill>
                  <a:srgbClr val="000000"/>
                </a:solidFill>
              </a:defRPr>
            </a:lvl1pPr>
            <a:lvl2pPr marL="3429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tags" Target="../tags/tag76.xml"/><Relationship Id="rId30" Type="http://schemas.openxmlformats.org/officeDocument/2006/relationships/tags" Target="../tags/tag75.xml"/><Relationship Id="rId3" Type="http://schemas.openxmlformats.org/officeDocument/2006/relationships/slideLayout" Target="../slideLayouts/slideLayout3.xml"/><Relationship Id="rId29" Type="http://schemas.openxmlformats.org/officeDocument/2006/relationships/tags" Target="../tags/tag74.xml"/><Relationship Id="rId28" Type="http://schemas.openxmlformats.org/officeDocument/2006/relationships/tags" Target="../tags/tag73.xml"/><Relationship Id="rId27" Type="http://schemas.openxmlformats.org/officeDocument/2006/relationships/tags" Target="../tags/tag72.xml"/><Relationship Id="rId26" Type="http://schemas.openxmlformats.org/officeDocument/2006/relationships/tags" Target="../tags/tag71.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26"/>
            </p:custDataLst>
          </p:nvPr>
        </p:nvSpPr>
        <p:spPr bwMode="auto">
          <a:xfrm>
            <a:off x="502444" y="442913"/>
            <a:ext cx="8139113"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27"/>
            </p:custDataLst>
          </p:nvPr>
        </p:nvSpPr>
        <p:spPr bwMode="auto">
          <a:xfrm>
            <a:off x="502444" y="952500"/>
            <a:ext cx="8139113"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8"/>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29"/>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30"/>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3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hf sldNum="0" hdr="0" ftr="0" dt="0"/>
  <p:txStyles>
    <p:titleStyle>
      <a:lvl1pPr algn="l" rtl="0" eaLnBrk="1" fontAlgn="base" hangingPunct="1">
        <a:spcBef>
          <a:spcPct val="0"/>
        </a:spcBef>
        <a:spcAft>
          <a:spcPct val="0"/>
        </a:spcAft>
        <a:defRPr sz="18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rgbClr val="000000"/>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2747BE"/>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rgbClr val="000000"/>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 Target="slide11.xml"/><Relationship Id="rId1"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 Target="slide11.xml"/><Relationship Id="rId1" Type="http://schemas.openxmlformats.org/officeDocument/2006/relationships/slide" Target="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9.xml"/><Relationship Id="rId2" Type="http://schemas.openxmlformats.org/officeDocument/2006/relationships/image" Target="../media/image2.emf"/><Relationship Id="rId1" Type="http://schemas.openxmlformats.org/officeDocument/2006/relationships/package" Target="../embeddings/Document1.docx"/></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第</a:t>
            </a:r>
            <a:r>
              <a:rPr lang="en-US" altLang="zh-CN" b="1"/>
              <a:t>4</a:t>
            </a:r>
            <a:r>
              <a:rPr lang="zh-CN" altLang="zh-CN" b="1"/>
              <a:t>章</a:t>
            </a:r>
            <a:r>
              <a:rPr lang="zh-CN" altLang="zh-CN"/>
              <a:t>　</a:t>
            </a:r>
            <a:r>
              <a:rPr lang="zh-CN" altLang="zh-CN" b="1"/>
              <a:t>生物科学与健康</a:t>
            </a:r>
            <a:endParaRPr lang="zh-CN" altLang="zh-CN"/>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1" action="ppaction://hlinksldjump"/>
          </p:cNvPr>
          <p:cNvSpPr/>
          <p:nvPr/>
        </p:nvSpPr>
        <p:spPr>
          <a:xfrm>
            <a:off x="556105" y="836712"/>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题型</a:t>
            </a: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495379" y="836712"/>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题型二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辅助生殖技术</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试管婴儿技术属于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胚胎工程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组织培养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克隆技术</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基因工程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试管婴儿技术为体外受精技术和胚胎移植技术的结合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是广泛采用的辅助生殖技术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即从卵巢内取出几个成熟的卵子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在实验室里培养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然后加入经技术处理的精子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精卵结合形成受精卵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发育形成</a:t>
            </a:r>
            <a:r>
              <a:rPr lang="en-US" altLang="zh-CN" sz="2200" dirty="0">
                <a:solidFill>
                  <a:srgbClr val="000000"/>
                </a:solidFill>
                <a:latin typeface="Times New Roman" panose="02020603050405020304" pitchFamily="18" charset="0"/>
                <a:cs typeface="Times New Roman" panose="02020603050405020304" pitchFamily="18" charset="0"/>
              </a:rPr>
              <a:t>8~16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个细胞的囊胚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再进行胚胎移植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属于胚胎工程。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反思领悟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试管婴儿在试管中受精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早期胚胎发育在试管内完成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胚胎的整个发育过程大部分时间还是在女性子宫内完成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属于有性生殖。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1" action="ppaction://hlinksldjump"/>
          </p:cNvPr>
          <p:cNvSpPr/>
          <p:nvPr/>
        </p:nvSpPr>
        <p:spPr>
          <a:xfrm>
            <a:off x="556105" y="836712"/>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题型一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1495379" y="836712"/>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题型</a:t>
            </a:r>
            <a:r>
              <a:rPr lang="zh-CN" altLang="en-US" sz="1400" dirty="0" smtClean="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两性与生殖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卵巢分泌的激素为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卵泡刺激素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雌激素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催产素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黄体生成素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孕激素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黄体生成素释放激素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卵泡刺激素、催产素、黄体生成素由垂体分泌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黄体生成素释放激素由下丘脑分泌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雌激素、孕激素由卵巢分泌。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反思领悟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雌激素能促进卵子和卵泡的生长和成熟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孕激素能够促进子宫内膜和乳腺的发育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为受精卵在子宫内膜着床和泌乳作准备。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试管婴儿实质就是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体外受精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胚胎移植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胚胎移植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受精卵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B.8~16</a:t>
            </a:r>
            <a:r>
              <a:rPr lang="zh-CN" altLang="zh-CN" sz="2200" dirty="0">
                <a:solidFill>
                  <a:srgbClr val="000000"/>
                </a:solidFill>
                <a:latin typeface="Times New Roman" panose="02020603050405020304" pitchFamily="18" charset="0"/>
                <a:cs typeface="Times New Roman" panose="02020603050405020304" pitchFamily="18" charset="0"/>
              </a:rPr>
              <a:t>个细胞的囊胚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原肠胚期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器官形成期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某成年已婚男性进行了输精管结扎手术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术后该男子的身体特征表现为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具有第二性征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但无精子产生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不能分泌雄性激素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第二性征消失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仍能产生精子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第二性征不改变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既无精子产生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也无雄性激素的分泌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结扎输精管不影响睾丸的生精功能和雄性激素的分泌。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下列关于生殖健康含义的描述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具有生殖和调节生育的能力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怀孕的母亲和分娩的婴儿都是健康的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生育要符合社会的伦理道德和法律规范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性生活很和谐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性生活和谐不属于生殖健康的含义。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下列关于试管婴儿应用的胚胎工程的说法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胚胎移植技术能解决某些不孕症者的生育问题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胚胎着床在子宫内膜上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胚胎的早期发育在试管中完成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试管婴儿的双亲一定是健康的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双亲只要遗传优良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配子良好就可以。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节　生殖与健康</a:t>
            </a:r>
            <a:endParaRPr lang="zh-CN" altLang="zh-CN"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简述两性与生殖。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简述生殖健康。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举例说明辅助生殖技术。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一、两性与生殖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两性的差异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性腺和性激素水平的差异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男性的性腺是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睾丸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女性的性腺是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卵巢</a:t>
            </a:r>
            <a:r>
              <a:rPr lang="zh-CN" altLang="zh-CN" sz="2200" dirty="0">
                <a:solidFill>
                  <a:srgbClr val="000000"/>
                </a:solidFill>
                <a:latin typeface="Times New Roman" panose="02020603050405020304" pitchFamily="18" charset="0"/>
                <a:cs typeface="Times New Roman" panose="02020603050405020304" pitchFamily="18" charset="0"/>
              </a:rPr>
              <a:t>。性腺的功能是产生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生殖细胞</a:t>
            </a:r>
            <a:r>
              <a:rPr lang="zh-CN" altLang="zh-CN" sz="2200" dirty="0">
                <a:solidFill>
                  <a:srgbClr val="000000"/>
                </a:solidFill>
                <a:latin typeface="Times New Roman" panose="02020603050405020304" pitchFamily="18" charset="0"/>
                <a:cs typeface="Times New Roman" panose="02020603050405020304" pitchFamily="18" charset="0"/>
              </a:rPr>
              <a:t>和分泌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性激素</a:t>
            </a:r>
            <a:r>
              <a:rPr lang="zh-CN" altLang="zh-CN" sz="2200" dirty="0">
                <a:solidFill>
                  <a:srgbClr val="000000"/>
                </a:solidFill>
                <a:latin typeface="Times New Roman" panose="02020603050405020304" pitchFamily="18" charset="0"/>
                <a:cs typeface="Times New Roman" panose="02020603050405020304" pitchFamily="18" charset="0"/>
              </a:rPr>
              <a:t>。当人体发育进入青春期以后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男女之间的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性激素</a:t>
            </a:r>
            <a:r>
              <a:rPr lang="zh-CN" altLang="zh-CN" sz="2200" dirty="0">
                <a:solidFill>
                  <a:srgbClr val="000000"/>
                </a:solidFill>
                <a:latin typeface="Times New Roman" panose="02020603050405020304" pitchFamily="18" charset="0"/>
                <a:cs typeface="Times New Roman" panose="02020603050405020304" pitchFamily="18" charset="0"/>
              </a:rPr>
              <a:t>水平开始产生巨大的两性差异。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生殖器官的差异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男性有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附睾</a:t>
            </a:r>
            <a:r>
              <a:rPr lang="zh-CN" altLang="zh-CN" sz="2200" dirty="0">
                <a:solidFill>
                  <a:srgbClr val="000000"/>
                </a:solidFill>
                <a:latin typeface="Times New Roman" panose="02020603050405020304" pitchFamily="18" charset="0"/>
                <a:cs typeface="Times New Roman" panose="02020603050405020304" pitchFamily="18" charset="0"/>
              </a:rPr>
              <a:t>、输精管、射精管、前列腺、阴茎等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女性有输卵管、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子宫</a:t>
            </a:r>
            <a:r>
              <a:rPr lang="zh-CN" altLang="zh-CN" sz="2200" dirty="0">
                <a:solidFill>
                  <a:srgbClr val="000000"/>
                </a:solidFill>
                <a:latin typeface="Times New Roman" panose="02020603050405020304" pitchFamily="18" charset="0"/>
                <a:cs typeface="Times New Roman" panose="02020603050405020304" pitchFamily="18" charset="0"/>
              </a:rPr>
              <a:t>、阴道、外阴等。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身体外形的差异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第二性征</a:t>
            </a:r>
            <a:r>
              <a:rPr lang="zh-CN" altLang="zh-CN" sz="2200" dirty="0">
                <a:solidFill>
                  <a:srgbClr val="000000"/>
                </a:solidFill>
                <a:latin typeface="Times New Roman" panose="02020603050405020304" pitchFamily="18" charset="0"/>
                <a:cs typeface="Times New Roman" panose="02020603050405020304" pitchFamily="18" charset="0"/>
              </a:rPr>
              <a:t>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社会心理的差异</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岁左右孩子就形成了把自己当成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的基本社会心理特点。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032942" y="234308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22680" y="2740799"/>
            <a:ext cx="52717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97677" y="2740799"/>
            <a:ext cx="107013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42164" y="2740799"/>
            <a:ext cx="8124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53931" y="3149632"/>
            <a:ext cx="81243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80752" y="355599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05970" y="39553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44281" y="4352986"/>
            <a:ext cx="1070131"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24486" y="4760794"/>
            <a:ext cx="52195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5185" y="5161789"/>
            <a:ext cx="52195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性与生殖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人与动物性活动的本质区别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人类的性活动要受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sz="2200" dirty="0">
                <a:solidFill>
                  <a:srgbClr val="000000"/>
                </a:solidFill>
                <a:latin typeface="Times New Roman" panose="02020603050405020304" pitchFamily="18" charset="0"/>
                <a:cs typeface="Times New Roman" panose="02020603050405020304" pitchFamily="18" charset="0"/>
              </a:rPr>
              <a:t>的制约。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性的意义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是极其自然和美好的事情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是人类的重要本能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是延续生命、繁衍种族的基本手段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维系每一个家庭的夫妻关系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是一种欢愉的形式。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性健康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性健康是指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性生理机能</a:t>
            </a:r>
            <a:r>
              <a:rPr lang="zh-CN" altLang="zh-CN" sz="2200" dirty="0">
                <a:solidFill>
                  <a:srgbClr val="000000"/>
                </a:solidFill>
                <a:latin typeface="Times New Roman" panose="02020603050405020304" pitchFamily="18" charset="0"/>
                <a:cs typeface="Times New Roman" panose="02020603050405020304" pitchFamily="18" charset="0"/>
              </a:rPr>
              <a:t>的健康、性心理的健康和具有符合道德规范的性行为及良好的两性交往能力。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76256" y="235347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79101" y="4365104"/>
            <a:ext cx="137588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700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二、生殖健康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节制生育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包括用科学方法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阻止妊娠</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终止妊娠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以达到在预定时间内不生育的目的。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避孕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避孕是指运用科学的方法使育龄夫妇在不准备生育时通过采取安全措施避免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怀孕</a:t>
            </a:r>
            <a:r>
              <a:rPr lang="zh-CN" altLang="zh-CN" sz="2200" dirty="0">
                <a:solidFill>
                  <a:srgbClr val="000000"/>
                </a:solidFill>
                <a:latin typeface="Times New Roman" panose="02020603050405020304" pitchFamily="18" charset="0"/>
                <a:cs typeface="Times New Roman" panose="02020603050405020304" pitchFamily="18" charset="0"/>
              </a:rPr>
              <a:t>。避孕的原理是针对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生殖</a:t>
            </a:r>
            <a:r>
              <a:rPr lang="zh-CN" altLang="zh-CN" sz="2200" dirty="0">
                <a:solidFill>
                  <a:srgbClr val="000000"/>
                </a:solidFill>
                <a:latin typeface="Times New Roman" panose="02020603050405020304" pitchFamily="18" charset="0"/>
                <a:cs typeface="Times New Roman" panose="02020603050405020304" pitchFamily="18" charset="0"/>
              </a:rPr>
              <a:t>原理和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受孕</a:t>
            </a:r>
            <a:r>
              <a:rPr lang="zh-CN" altLang="zh-CN" sz="2200" dirty="0">
                <a:solidFill>
                  <a:srgbClr val="000000"/>
                </a:solidFill>
                <a:latin typeface="Times New Roman" panose="02020603050405020304" pitchFamily="18" charset="0"/>
                <a:cs typeface="Times New Roman" panose="02020603050405020304" pitchFamily="18" charset="0"/>
              </a:rPr>
              <a:t>的各个环节提出来的。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避孕途径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抑制女性的卵巢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排卵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抑制男性睾丸产生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阻止精子与卵子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使用药物杀死进入女性体内的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阻止受精卵在子宫内膜上着床、发育等。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避孕的标准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安全</a:t>
            </a:r>
            <a:r>
              <a:rPr lang="zh-CN" altLang="zh-CN" sz="2200" dirty="0">
                <a:solidFill>
                  <a:srgbClr val="000000"/>
                </a:solidFill>
                <a:latin typeface="Times New Roman" panose="02020603050405020304" pitchFamily="18" charset="0"/>
                <a:cs typeface="Times New Roman" panose="02020603050405020304" pitchFamily="18" charset="0"/>
              </a:rPr>
              <a:t>、有效、简便、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可逆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避孕的主要方法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药物</a:t>
            </a:r>
            <a:r>
              <a:rPr lang="zh-CN" altLang="zh-CN" sz="2200" dirty="0">
                <a:solidFill>
                  <a:srgbClr val="000000"/>
                </a:solidFill>
                <a:latin typeface="Times New Roman" panose="02020603050405020304" pitchFamily="18" charset="0"/>
                <a:cs typeface="Times New Roman" panose="02020603050405020304" pitchFamily="18" charset="0"/>
              </a:rPr>
              <a:t>避孕和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工具</a:t>
            </a:r>
            <a:r>
              <a:rPr lang="zh-CN" altLang="zh-CN" sz="2200" dirty="0">
                <a:solidFill>
                  <a:srgbClr val="000000"/>
                </a:solidFill>
                <a:latin typeface="Times New Roman" panose="02020603050405020304" pitchFamily="18" charset="0"/>
                <a:cs typeface="Times New Roman" panose="02020603050405020304" pitchFamily="18" charset="0"/>
              </a:rPr>
              <a:t>避孕。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绝育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采用人工方法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永久性</a:t>
            </a:r>
            <a:r>
              <a:rPr lang="zh-CN" altLang="zh-CN" sz="2200" dirty="0">
                <a:solidFill>
                  <a:srgbClr val="000000"/>
                </a:solidFill>
                <a:latin typeface="Times New Roman" panose="02020603050405020304" pitchFamily="18" charset="0"/>
                <a:cs typeface="Times New Roman" panose="02020603050405020304" pitchFamily="18" charset="0"/>
              </a:rPr>
              <a:t>避孕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使终生不再生育叫绝育。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45854" y="1746240"/>
            <a:ext cx="10760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37753" y="1746240"/>
            <a:ext cx="10867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0669" y="3343439"/>
            <a:ext cx="52717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07402" y="3343439"/>
            <a:ext cx="52717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97065" y="3343439"/>
            <a:ext cx="527179"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43244" y="4144128"/>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225905" y="4144128"/>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10156" y="4552169"/>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79410" y="4552169"/>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76669" y="5353163"/>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01892" y="5353163"/>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35021" y="5756252"/>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34346" y="5756252"/>
            <a:ext cx="527179"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26981" y="6157127"/>
            <a:ext cx="807553"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4"/>
                                        </p:tgtEl>
                                      </p:cBhvr>
                                    </p:animEffect>
                                    <p:set>
                                      <p:cBhvr>
                                        <p:cTn id="62" dur="1" fill="hold">
                                          <p:stCondLst>
                                            <p:cond delay="499"/>
                                          </p:stCondLst>
                                        </p:cTn>
                                        <p:tgtEl>
                                          <p:spTgt spid="1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5"/>
                                        </p:tgtEl>
                                      </p:cBhvr>
                                    </p:animEffect>
                                    <p:set>
                                      <p:cBhvr>
                                        <p:cTn id="67" dur="1" fill="hold">
                                          <p:stCondLst>
                                            <p:cond delay="499"/>
                                          </p:stCondLst>
                                        </p:cTn>
                                        <p:tgtEl>
                                          <p:spTgt spid="15"/>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人工流产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是在妊娠</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周之前用人工办法将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胚胎</a:t>
            </a:r>
            <a:r>
              <a:rPr lang="zh-CN" altLang="zh-CN" sz="2200" dirty="0">
                <a:solidFill>
                  <a:srgbClr val="000000"/>
                </a:solidFill>
                <a:latin typeface="Times New Roman" panose="02020603050405020304" pitchFamily="18" charset="0"/>
                <a:cs typeface="Times New Roman" panose="02020603050405020304" pitchFamily="18" charset="0"/>
              </a:rPr>
              <a:t>取出、强行终止妊娠。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788024" y="35617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三、辅助生殖技术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人工授精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指不是通过性交的方法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而是通过人工方法使用器具将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精液</a:t>
            </a:r>
            <a:r>
              <a:rPr lang="zh-CN" altLang="zh-CN" sz="2200" dirty="0">
                <a:solidFill>
                  <a:srgbClr val="000000"/>
                </a:solidFill>
                <a:latin typeface="Times New Roman" panose="02020603050405020304" pitchFamily="18" charset="0"/>
                <a:cs typeface="Times New Roman" panose="02020603050405020304" pitchFamily="18" charset="0"/>
              </a:rPr>
              <a:t>注射到女性的生殖管道中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从而使女性受孕。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试管婴儿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体外受精</a:t>
            </a:r>
            <a:r>
              <a:rPr lang="zh-CN" altLang="zh-CN" sz="2200" dirty="0">
                <a:solidFill>
                  <a:srgbClr val="000000"/>
                </a:solidFill>
                <a:latin typeface="Times New Roman" panose="02020603050405020304" pitchFamily="18" charset="0"/>
                <a:cs typeface="Times New Roman" panose="02020603050405020304" pitchFamily="18" charset="0"/>
              </a:rPr>
              <a:t>技术和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胚胎移植</a:t>
            </a:r>
            <a:r>
              <a:rPr lang="zh-CN" altLang="zh-CN" sz="2200" dirty="0">
                <a:solidFill>
                  <a:srgbClr val="000000"/>
                </a:solidFill>
                <a:latin typeface="Times New Roman" panose="02020603050405020304" pitchFamily="18" charset="0"/>
                <a:cs typeface="Times New Roman" panose="02020603050405020304" pitchFamily="18" charset="0"/>
              </a:rPr>
              <a:t>技术的结合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试管婴儿只是在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试管中</a:t>
            </a:r>
            <a:r>
              <a:rPr lang="zh-CN" altLang="zh-CN" sz="2200" dirty="0">
                <a:solidFill>
                  <a:srgbClr val="000000"/>
                </a:solidFill>
                <a:latin typeface="Times New Roman" panose="02020603050405020304" pitchFamily="18" charset="0"/>
                <a:cs typeface="Times New Roman" panose="02020603050405020304" pitchFamily="18" charset="0"/>
              </a:rPr>
              <a:t>受精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受精的试管代替了女性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输卵管</a:t>
            </a:r>
            <a:r>
              <a:rPr lang="zh-CN" altLang="zh-CN" sz="2200" dirty="0">
                <a:solidFill>
                  <a:srgbClr val="000000"/>
                </a:solidFill>
                <a:latin typeface="Times New Roman" panose="02020603050405020304" pitchFamily="18" charset="0"/>
                <a:cs typeface="Times New Roman" panose="02020603050405020304" pitchFamily="18" charset="0"/>
              </a:rPr>
              <a:t>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胚胎的整个发育过程绝大部分时间还是在女性子宫内完成的。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367285" y="2745718"/>
            <a:ext cx="532451" cy="3241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67006" y="3950580"/>
            <a:ext cx="1070131"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16098" y="3950580"/>
            <a:ext cx="1080832"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57953" y="3950580"/>
            <a:ext cx="1080832" cy="330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34745" y="4375495"/>
            <a:ext cx="811006" cy="3005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1610"/>
            <a:ext cx="4130939"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几种避孕方法的生物学</a:t>
            </a:r>
            <a:r>
              <a:rPr lang="zh-CN" altLang="zh-CN" sz="2200" dirty="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原理</a:t>
            </a:r>
            <a:r>
              <a:rPr lang="en-US" altLang="zh-CN" sz="2200" dirty="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582915"/>
          <a:ext cx="8128000" cy="3339306"/>
        </p:xfrm>
        <a:graphic>
          <a:graphicData uri="http://schemas.openxmlformats.org/presentationml/2006/ole">
            <mc:AlternateContent xmlns:mc="http://schemas.openxmlformats.org/markup-compatibility/2006">
              <mc:Choice xmlns:v="urn:schemas-microsoft-com:vml" Requires="v">
                <p:oleObj spid="_x0000_s1029" name="文档" r:id="rId1" imgW="3839210" imgH="1577340" progId="Word.Document.12">
                  <p:embed/>
                </p:oleObj>
              </mc:Choice>
              <mc:Fallback>
                <p:oleObj name="文档" r:id="rId1" imgW="3839210" imgH="1577340" progId="Word.Document.12">
                  <p:embed/>
                  <p:pic>
                    <p:nvPicPr>
                      <p:cNvPr id="0" name="图片 1028"/>
                      <p:cNvPicPr/>
                      <p:nvPr/>
                    </p:nvPicPr>
                    <p:blipFill>
                      <a:blip r:embed="rId2"/>
                      <a:stretch>
                        <a:fillRect/>
                      </a:stretch>
                    </p:blipFill>
                    <p:spPr>
                      <a:xfrm>
                        <a:off x="508000" y="1582915"/>
                        <a:ext cx="8128000" cy="3339306"/>
                      </a:xfrm>
                      <a:prstGeom prst="rect">
                        <a:avLst/>
                      </a:prstGeom>
                    </p:spPr>
                  </p:pic>
                </p:oleObj>
              </mc:Fallback>
            </mc:AlternateContent>
          </a:graphicData>
        </a:graphic>
      </p:graphicFrame>
      <p:sp>
        <p:nvSpPr>
          <p:cNvPr id="5" name="矩形 4"/>
          <p:cNvSpPr>
            <a:spLocks noChangeAspect="1"/>
          </p:cNvSpPr>
          <p:nvPr/>
        </p:nvSpPr>
        <p:spPr>
          <a:xfrm>
            <a:off x="508000" y="4476377"/>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输卵管阻塞的原因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输卵管阻塞的原因主要有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输卵管发育不全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输卵管炎症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如淋球菌、结核菌等可引起伞端闭锁或输卵管黏膜破坏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使输卵管闭塞</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阑尾炎或产后、术后所引起的继发性感染。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测控设计模板14新</Template>
  <TotalTime>0</TotalTime>
  <Words>1849</Words>
  <Application>WPS 演示</Application>
  <PresentationFormat>全屏显示(4:3)</PresentationFormat>
  <Paragraphs>101</Paragraphs>
  <Slides>15</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30" baseType="lpstr">
      <vt:lpstr>Arial</vt:lpstr>
      <vt:lpstr>宋体</vt:lpstr>
      <vt:lpstr>Wingdings</vt:lpstr>
      <vt:lpstr>黑体</vt:lpstr>
      <vt:lpstr>微软雅黑</vt:lpstr>
      <vt:lpstr>Times New Roman</vt:lpstr>
      <vt:lpstr>楷体</vt:lpstr>
      <vt:lpstr>NEU-BZ-S92</vt:lpstr>
      <vt:lpstr>Segoe Print</vt:lpstr>
      <vt:lpstr>方正书宋_GBK</vt:lpstr>
      <vt:lpstr>仿宋</vt:lpstr>
      <vt:lpstr>Calibri</vt:lpstr>
      <vt:lpstr>Arial Unicode MS</vt:lpstr>
      <vt:lpstr>123</vt:lpstr>
      <vt:lpstr>Word.Document.12</vt:lpstr>
      <vt:lpstr>第4章　生物科学与健康</vt:lpstr>
      <vt:lpstr>第1节　生殖与健康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CCAV1234</cp:lastModifiedBy>
  <cp:revision>51</cp:revision>
  <dcterms:created xsi:type="dcterms:W3CDTF">2014-04-23T05:53:00Z</dcterms:created>
  <dcterms:modified xsi:type="dcterms:W3CDTF">2019-11-19T03:51:22Z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